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261" r:id="rId5"/>
    <p:sldId id="264" r:id="rId6"/>
    <p:sldId id="272" r:id="rId7"/>
    <p:sldId id="312" r:id="rId8"/>
    <p:sldId id="300" r:id="rId9"/>
    <p:sldId id="265" r:id="rId10"/>
    <p:sldId id="301" r:id="rId11"/>
    <p:sldId id="299" r:id="rId12"/>
    <p:sldId id="302" r:id="rId13"/>
    <p:sldId id="273" r:id="rId14"/>
    <p:sldId id="310" r:id="rId15"/>
    <p:sldId id="311" r:id="rId16"/>
    <p:sldId id="313" r:id="rId17"/>
    <p:sldId id="303" r:id="rId18"/>
    <p:sldId id="278" r:id="rId19"/>
    <p:sldId id="307" r:id="rId20"/>
    <p:sldId id="314" r:id="rId21"/>
    <p:sldId id="306" r:id="rId22"/>
    <p:sldId id="280" r:id="rId23"/>
    <p:sldId id="304" r:id="rId24"/>
    <p:sldId id="305" r:id="rId25"/>
    <p:sldId id="315" r:id="rId26"/>
    <p:sldId id="318" r:id="rId27"/>
    <p:sldId id="317" r:id="rId28"/>
    <p:sldId id="308" r:id="rId29"/>
    <p:sldId id="262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F14D6D4-A42B-4EBD-868F-24ABE764EA4A}">
          <p14:sldIdLst>
            <p14:sldId id="256"/>
            <p14:sldId id="261"/>
            <p14:sldId id="264"/>
            <p14:sldId id="272"/>
            <p14:sldId id="312"/>
            <p14:sldId id="300"/>
            <p14:sldId id="265"/>
            <p14:sldId id="301"/>
            <p14:sldId id="299"/>
            <p14:sldId id="302"/>
            <p14:sldId id="273"/>
            <p14:sldId id="310"/>
            <p14:sldId id="311"/>
            <p14:sldId id="313"/>
            <p14:sldId id="303"/>
            <p14:sldId id="278"/>
            <p14:sldId id="307"/>
            <p14:sldId id="314"/>
            <p14:sldId id="306"/>
            <p14:sldId id="280"/>
            <p14:sldId id="304"/>
            <p14:sldId id="305"/>
            <p14:sldId id="315"/>
            <p14:sldId id="318"/>
            <p14:sldId id="317"/>
            <p14:sldId id="30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19" initials="f" lastIdx="1" clrIdx="0">
    <p:extLst>
      <p:ext uri="{19B8F6BF-5375-455C-9EA6-DF929625EA0E}">
        <p15:presenceInfo xmlns:p15="http://schemas.microsoft.com/office/powerpoint/2012/main" userId="f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502"/>
    <a:srgbClr val="EB494B"/>
    <a:srgbClr val="3F3F3F"/>
    <a:srgbClr val="FFCCCC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1" autoAdjust="0"/>
  </p:normalViewPr>
  <p:slideViewPr>
    <p:cSldViewPr>
      <p:cViewPr varScale="1">
        <p:scale>
          <a:sx n="133" d="100"/>
          <a:sy n="133" d="100"/>
        </p:scale>
        <p:origin x="300" y="132"/>
      </p:cViewPr>
      <p:guideLst>
        <p:guide orient="horz" pos="221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3T09:57:49.81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00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7155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1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  <p:sldLayoutId id="2147483678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7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b="1" dirty="0">
                <a:ea typeface="맑은 고딕" pitchFamily="50" charset="-127"/>
              </a:rPr>
              <a:t>Jump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To</a:t>
            </a:r>
            <a:r>
              <a:rPr lang="ko-KR" altLang="en-US" b="1" dirty="0">
                <a:ea typeface="맑은 고딕" pitchFamily="50" charset="-127"/>
              </a:rPr>
              <a:t> </a:t>
            </a:r>
            <a:r>
              <a:rPr lang="en-US" altLang="ko-KR" b="1" dirty="0">
                <a:ea typeface="맑은 고딕" pitchFamily="50" charset="-127"/>
              </a:rPr>
              <a:t>Moon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5388" y="4155926"/>
            <a:ext cx="3312516" cy="576064"/>
          </a:xfrm>
        </p:spPr>
        <p:txBody>
          <a:bodyPr/>
          <a:lstStyle/>
          <a:p>
            <a:pPr algn="r">
              <a:spcBef>
                <a:spcPts val="0"/>
              </a:spcBef>
              <a:defRPr/>
            </a:pPr>
            <a:r>
              <a:rPr lang="en-US" altLang="ko-KR" dirty="0"/>
              <a:t>ERP Project 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2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57407" y="4223651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1/22 ~ </a:t>
            </a:r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1/31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9044" y="424897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2/5 ~ 2/8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92"/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chemeClr val="accent5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0" name="Straight Connector 29"/>
          <p:cNvCxnSpPr>
            <a:cxnSpLocks/>
            <a:stCxn id="16" idx="6"/>
            <a:endCxn id="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CA4AC1-C23E-A3A0-A2FB-1AD547909EFA}"/>
              </a:ext>
            </a:extLst>
          </p:cNvPr>
          <p:cNvSpPr txBox="1"/>
          <p:nvPr/>
        </p:nvSpPr>
        <p:spPr>
          <a:xfrm>
            <a:off x="685465" y="420627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1/8 ~ 1/19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E0C32-C677-B551-83CA-2C12FDD04EAF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2/12 ~ 2/16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21" name="AutoShape 92">
            <a:extLst>
              <a:ext uri="{FF2B5EF4-FFF2-40B4-BE49-F238E27FC236}">
                <a16:creationId xmlns:a16="http://schemas.microsoft.com/office/drawing/2014/main" id="{1F4CF500-F64A-A657-2792-32D2B534540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0719C-C97F-E2D8-302F-CA42E275C10C}"/>
              </a:ext>
            </a:extLst>
          </p:cNvPr>
          <p:cNvSpPr txBox="1"/>
          <p:nvPr/>
        </p:nvSpPr>
        <p:spPr>
          <a:xfrm>
            <a:off x="4016933" y="423788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1/31 ~ 2/2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769B1D58-10EE-422B-931E-4800BB498E60}"/>
              </a:ext>
            </a:extLst>
          </p:cNvPr>
          <p:cNvSpPr/>
          <p:nvPr/>
        </p:nvSpPr>
        <p:spPr>
          <a:xfrm>
            <a:off x="2178846" y="2916850"/>
            <a:ext cx="1512168" cy="66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8E2A41FD-702B-4661-B73D-BB076730710A}"/>
              </a:ext>
            </a:extLst>
          </p:cNvPr>
          <p:cNvSpPr/>
          <p:nvPr/>
        </p:nvSpPr>
        <p:spPr>
          <a:xfrm>
            <a:off x="5457434" y="2916850"/>
            <a:ext cx="1512168" cy="80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36CA8580-DB7B-4426-B7CB-E66194D79661}"/>
              </a:ext>
            </a:extLst>
          </p:cNvPr>
          <p:cNvSpPr/>
          <p:nvPr/>
        </p:nvSpPr>
        <p:spPr>
          <a:xfrm>
            <a:off x="7096728" y="2338592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1">
            <a:extLst>
              <a:ext uri="{FF2B5EF4-FFF2-40B4-BE49-F238E27FC236}">
                <a16:creationId xmlns:a16="http://schemas.microsoft.com/office/drawing/2014/main" id="{0D96287B-2F11-4FB5-A222-FAB8386EB0D9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BA04AFF2-A5B4-4521-BCDA-48E290704E08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CE378C-DBFC-46F6-A2D3-567AC9418BF6}"/>
                </a:ext>
              </a:extLst>
            </p:cNvPr>
            <p:cNvSpPr txBox="1"/>
            <p:nvPr/>
          </p:nvSpPr>
          <p:spPr>
            <a:xfrm>
              <a:off x="23622" y="2825834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DB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설계기간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A51FE5E-8AFF-42DF-A2B5-D5956FA5B90E}"/>
              </a:ext>
            </a:extLst>
          </p:cNvPr>
          <p:cNvSpPr txBox="1"/>
          <p:nvPr/>
        </p:nvSpPr>
        <p:spPr>
          <a:xfrm>
            <a:off x="7132191" y="2636761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(2/15)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중간점검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CRUD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기능구현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5233A02-D84F-41C6-B55F-954566008815}"/>
              </a:ext>
            </a:extLst>
          </p:cNvPr>
          <p:cNvSpPr txBox="1"/>
          <p:nvPr/>
        </p:nvSpPr>
        <p:spPr>
          <a:xfrm>
            <a:off x="5478990" y="2964850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(2/6)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중간회의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마무리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34E3BE42-E885-4DB2-B6BB-A81EC3D37FC2}"/>
              </a:ext>
            </a:extLst>
          </p:cNvPr>
          <p:cNvSpPr/>
          <p:nvPr/>
        </p:nvSpPr>
        <p:spPr>
          <a:xfrm>
            <a:off x="3808193" y="2283321"/>
            <a:ext cx="1512168" cy="92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A2C8BE-7906-4420-A4E3-60B6EDC8FE19}"/>
              </a:ext>
            </a:extLst>
          </p:cNvPr>
          <p:cNvSpPr txBox="1"/>
          <p:nvPr/>
        </p:nvSpPr>
        <p:spPr>
          <a:xfrm>
            <a:off x="3874545" y="2529272"/>
            <a:ext cx="1402807" cy="33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ERP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조회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등록 기능 구현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BCB0AB8-B39D-4EE3-961C-032C355510D7}"/>
              </a:ext>
            </a:extLst>
          </p:cNvPr>
          <p:cNvSpPr txBox="1"/>
          <p:nvPr/>
        </p:nvSpPr>
        <p:spPr>
          <a:xfrm>
            <a:off x="2204593" y="2999434"/>
            <a:ext cx="140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ERD,flow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chart,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TimeLine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3999540"/>
            <a:ext cx="8820000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76AF546-4903-544E-399C-84B5C71D7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향후 일정</a:t>
            </a:r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A507CD7C-7A09-4401-A2B5-838084A61419}"/>
              </a:ext>
            </a:extLst>
          </p:cNvPr>
          <p:cNvSpPr/>
          <p:nvPr/>
        </p:nvSpPr>
        <p:spPr>
          <a:xfrm>
            <a:off x="1203965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Oval 5">
            <a:extLst>
              <a:ext uri="{FF2B5EF4-FFF2-40B4-BE49-F238E27FC236}">
                <a16:creationId xmlns:a16="http://schemas.microsoft.com/office/drawing/2014/main" id="{8716CBBB-40F6-4EEB-8A1B-69EB8BD390EF}"/>
              </a:ext>
            </a:extLst>
          </p:cNvPr>
          <p:cNvSpPr/>
          <p:nvPr/>
        </p:nvSpPr>
        <p:spPr>
          <a:xfrm>
            <a:off x="2837639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Oval 6">
            <a:extLst>
              <a:ext uri="{FF2B5EF4-FFF2-40B4-BE49-F238E27FC236}">
                <a16:creationId xmlns:a16="http://schemas.microsoft.com/office/drawing/2014/main" id="{4CB38D09-D1C0-4F61-98D1-567DD79869EB}"/>
              </a:ext>
            </a:extLst>
          </p:cNvPr>
          <p:cNvSpPr/>
          <p:nvPr/>
        </p:nvSpPr>
        <p:spPr>
          <a:xfrm>
            <a:off x="4471313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Oval 7">
            <a:extLst>
              <a:ext uri="{FF2B5EF4-FFF2-40B4-BE49-F238E27FC236}">
                <a16:creationId xmlns:a16="http://schemas.microsoft.com/office/drawing/2014/main" id="{F8E5DD56-56BB-436B-9CC5-2C10DEDA5C78}"/>
              </a:ext>
            </a:extLst>
          </p:cNvPr>
          <p:cNvSpPr/>
          <p:nvPr/>
        </p:nvSpPr>
        <p:spPr>
          <a:xfrm>
            <a:off x="6104987" y="3939902"/>
            <a:ext cx="180000" cy="180000"/>
          </a:xfrm>
          <a:prstGeom prst="ellipse">
            <a:avLst/>
          </a:prstGeom>
          <a:solidFill>
            <a:srgbClr val="EB494B"/>
          </a:solidFill>
          <a:ln>
            <a:solidFill>
              <a:srgbClr val="EB49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Oval 8">
            <a:extLst>
              <a:ext uri="{FF2B5EF4-FFF2-40B4-BE49-F238E27FC236}">
                <a16:creationId xmlns:a16="http://schemas.microsoft.com/office/drawing/2014/main" id="{C0EA9183-38BF-4653-BEEC-DDBD88C5E5BB}"/>
              </a:ext>
            </a:extLst>
          </p:cNvPr>
          <p:cNvSpPr/>
          <p:nvPr/>
        </p:nvSpPr>
        <p:spPr>
          <a:xfrm>
            <a:off x="7738661" y="3939902"/>
            <a:ext cx="180000" cy="180000"/>
          </a:xfrm>
          <a:prstGeom prst="ellipse">
            <a:avLst/>
          </a:prstGeom>
          <a:solidFill>
            <a:srgbClr val="3F3F3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F65F42-AFF3-410C-A5EA-A1CB8324266D}"/>
              </a:ext>
            </a:extLst>
          </p:cNvPr>
          <p:cNvSpPr txBox="1"/>
          <p:nvPr/>
        </p:nvSpPr>
        <p:spPr>
          <a:xfrm>
            <a:off x="2257407" y="42236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2/26</a:t>
            </a:r>
            <a:r>
              <a:rPr lang="en-US" altLang="ko-KR" sz="18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~ 3/1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466B8BB-57FA-4AE9-98B6-6C3D0AF49AD2}"/>
              </a:ext>
            </a:extLst>
          </p:cNvPr>
          <p:cNvSpPr txBox="1"/>
          <p:nvPr/>
        </p:nvSpPr>
        <p:spPr>
          <a:xfrm>
            <a:off x="5569044" y="4248973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3/11 ~ 3/15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AutoShape 92">
            <a:extLst>
              <a:ext uri="{FF2B5EF4-FFF2-40B4-BE49-F238E27FC236}">
                <a16:creationId xmlns:a16="http://schemas.microsoft.com/office/drawing/2014/main" id="{5DEE40D1-1B4B-43F7-B404-A6701F79F71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970535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3" name="AutoShape 92">
            <a:extLst>
              <a:ext uri="{FF2B5EF4-FFF2-40B4-BE49-F238E27FC236}">
                <a16:creationId xmlns:a16="http://schemas.microsoft.com/office/drawing/2014/main" id="{D0C47058-85B6-4B56-AF41-F07F0B56B90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2604209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4" name="AutoShape 92">
            <a:extLst>
              <a:ext uri="{FF2B5EF4-FFF2-40B4-BE49-F238E27FC236}">
                <a16:creationId xmlns:a16="http://schemas.microsoft.com/office/drawing/2014/main" id="{993B48E1-D5A8-4361-BF0D-8AB3ECBB2BF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248000" y="1419622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5" name="AutoShape 92">
            <a:extLst>
              <a:ext uri="{FF2B5EF4-FFF2-40B4-BE49-F238E27FC236}">
                <a16:creationId xmlns:a16="http://schemas.microsoft.com/office/drawing/2014/main" id="{87058831-E68C-471C-BB55-2ED5813FFE3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5871557" y="2139774"/>
            <a:ext cx="648000" cy="648000"/>
          </a:xfrm>
          <a:prstGeom prst="ellipse">
            <a:avLst/>
          </a:prstGeom>
          <a:solidFill>
            <a:srgbClr val="EB494B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116" name="Straight Connector 29">
            <a:extLst>
              <a:ext uri="{FF2B5EF4-FFF2-40B4-BE49-F238E27FC236}">
                <a16:creationId xmlns:a16="http://schemas.microsoft.com/office/drawing/2014/main" id="{6D112CAF-E844-4F9D-B3A6-0AE0DDA81359}"/>
              </a:ext>
            </a:extLst>
          </p:cNvPr>
          <p:cNvCxnSpPr>
            <a:cxnSpLocks/>
            <a:stCxn id="112" idx="6"/>
            <a:endCxn id="105" idx="0"/>
          </p:cNvCxnSpPr>
          <p:nvPr/>
        </p:nvCxnSpPr>
        <p:spPr>
          <a:xfrm flipH="1">
            <a:off x="1293965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30">
            <a:extLst>
              <a:ext uri="{FF2B5EF4-FFF2-40B4-BE49-F238E27FC236}">
                <a16:creationId xmlns:a16="http://schemas.microsoft.com/office/drawing/2014/main" id="{35DC3A68-20E0-4C54-9A04-06CEAD7126DA}"/>
              </a:ext>
            </a:extLst>
          </p:cNvPr>
          <p:cNvCxnSpPr/>
          <p:nvPr/>
        </p:nvCxnSpPr>
        <p:spPr>
          <a:xfrm flipH="1">
            <a:off x="4569128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31">
            <a:extLst>
              <a:ext uri="{FF2B5EF4-FFF2-40B4-BE49-F238E27FC236}">
                <a16:creationId xmlns:a16="http://schemas.microsoft.com/office/drawing/2014/main" id="{9792DD4B-85A5-4A30-8333-BA8DF952AE13}"/>
              </a:ext>
            </a:extLst>
          </p:cNvPr>
          <p:cNvCxnSpPr/>
          <p:nvPr/>
        </p:nvCxnSpPr>
        <p:spPr>
          <a:xfrm flipH="1">
            <a:off x="7844291" y="2067622"/>
            <a:ext cx="570" cy="1872280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32">
            <a:extLst>
              <a:ext uri="{FF2B5EF4-FFF2-40B4-BE49-F238E27FC236}">
                <a16:creationId xmlns:a16="http://schemas.microsoft.com/office/drawing/2014/main" id="{A32D258D-A525-4462-ACAA-6370B3DCFE3C}"/>
              </a:ext>
            </a:extLst>
          </p:cNvPr>
          <p:cNvCxnSpPr>
            <a:cxnSpLocks/>
          </p:cNvCxnSpPr>
          <p:nvPr/>
        </p:nvCxnSpPr>
        <p:spPr>
          <a:xfrm>
            <a:off x="2914141" y="2787774"/>
            <a:ext cx="18992" cy="1224279"/>
          </a:xfrm>
          <a:prstGeom prst="line">
            <a:avLst/>
          </a:prstGeom>
          <a:ln w="25400">
            <a:solidFill>
              <a:srgbClr val="FB15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33">
            <a:extLst>
              <a:ext uri="{FF2B5EF4-FFF2-40B4-BE49-F238E27FC236}">
                <a16:creationId xmlns:a16="http://schemas.microsoft.com/office/drawing/2014/main" id="{ABCF877C-F705-4614-9B52-2EFA5A360407}"/>
              </a:ext>
            </a:extLst>
          </p:cNvPr>
          <p:cNvCxnSpPr/>
          <p:nvPr/>
        </p:nvCxnSpPr>
        <p:spPr>
          <a:xfrm>
            <a:off x="6177544" y="2775261"/>
            <a:ext cx="18992" cy="1224279"/>
          </a:xfrm>
          <a:prstGeom prst="line">
            <a:avLst/>
          </a:prstGeom>
          <a:ln w="25400">
            <a:solidFill>
              <a:srgbClr val="EB49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45">
            <a:extLst>
              <a:ext uri="{FF2B5EF4-FFF2-40B4-BE49-F238E27FC236}">
                <a16:creationId xmlns:a16="http://schemas.microsoft.com/office/drawing/2014/main" id="{67313945-B00E-44BF-ADEC-1A8CF3B0DAF6}"/>
              </a:ext>
            </a:extLst>
          </p:cNvPr>
          <p:cNvGrpSpPr/>
          <p:nvPr/>
        </p:nvGrpSpPr>
        <p:grpSpPr>
          <a:xfrm>
            <a:off x="2178846" y="2916850"/>
            <a:ext cx="1512168" cy="663021"/>
            <a:chOff x="-7826" y="2503373"/>
            <a:chExt cx="1512168" cy="922907"/>
          </a:xfrm>
        </p:grpSpPr>
        <p:sp>
          <p:nvSpPr>
            <p:cNvPr id="122" name="Rectangle 42">
              <a:extLst>
                <a:ext uri="{FF2B5EF4-FFF2-40B4-BE49-F238E27FC236}">
                  <a16:creationId xmlns:a16="http://schemas.microsoft.com/office/drawing/2014/main" id="{BC30D42E-2B0E-45E0-A8F9-18793805BE46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D743EE2-93AE-41AD-A43C-78ADC54DDC5D}"/>
                </a:ext>
              </a:extLst>
            </p:cNvPr>
            <p:cNvSpPr txBox="1"/>
            <p:nvPr/>
          </p:nvSpPr>
          <p:spPr>
            <a:xfrm>
              <a:off x="46855" y="2646495"/>
              <a:ext cx="1402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조회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&amp;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등록 기능 구현</a:t>
              </a:r>
            </a:p>
          </p:txBody>
        </p:sp>
      </p:grpSp>
      <p:grpSp>
        <p:nvGrpSpPr>
          <p:cNvPr id="124" name="Group 46">
            <a:extLst>
              <a:ext uri="{FF2B5EF4-FFF2-40B4-BE49-F238E27FC236}">
                <a16:creationId xmlns:a16="http://schemas.microsoft.com/office/drawing/2014/main" id="{7BB52C6C-B1D0-40BE-B306-01A765426F06}"/>
              </a:ext>
            </a:extLst>
          </p:cNvPr>
          <p:cNvGrpSpPr/>
          <p:nvPr/>
        </p:nvGrpSpPr>
        <p:grpSpPr>
          <a:xfrm>
            <a:off x="5457434" y="2916850"/>
            <a:ext cx="1512168" cy="608965"/>
            <a:chOff x="-7826" y="2503373"/>
            <a:chExt cx="1512168" cy="922907"/>
          </a:xfrm>
        </p:grpSpPr>
        <p:sp>
          <p:nvSpPr>
            <p:cNvPr id="125" name="Rectangle 47">
              <a:extLst>
                <a:ext uri="{FF2B5EF4-FFF2-40B4-BE49-F238E27FC236}">
                  <a16:creationId xmlns:a16="http://schemas.microsoft.com/office/drawing/2014/main" id="{827A68E8-7078-4B2C-87B7-07249C2AE8C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144B771-D8C0-4CBC-BEE3-EB27413E73AC}"/>
                </a:ext>
              </a:extLst>
            </p:cNvPr>
            <p:cNvSpPr txBox="1"/>
            <p:nvPr/>
          </p:nvSpPr>
          <p:spPr>
            <a:xfrm>
              <a:off x="46855" y="2659200"/>
              <a:ext cx="1402807" cy="6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최종점검 및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마무리 </a:t>
              </a:r>
            </a:p>
          </p:txBody>
        </p:sp>
      </p:grpSp>
      <p:grpSp>
        <p:nvGrpSpPr>
          <p:cNvPr id="127" name="Group 51">
            <a:extLst>
              <a:ext uri="{FF2B5EF4-FFF2-40B4-BE49-F238E27FC236}">
                <a16:creationId xmlns:a16="http://schemas.microsoft.com/office/drawing/2014/main" id="{71483EED-A465-459D-891C-EB8F2BDF4E1E}"/>
              </a:ext>
            </a:extLst>
          </p:cNvPr>
          <p:cNvGrpSpPr/>
          <p:nvPr/>
        </p:nvGrpSpPr>
        <p:grpSpPr>
          <a:xfrm>
            <a:off x="7096728" y="2338592"/>
            <a:ext cx="1512168" cy="572965"/>
            <a:chOff x="-7826" y="2503373"/>
            <a:chExt cx="1512168" cy="922907"/>
          </a:xfrm>
        </p:grpSpPr>
        <p:sp>
          <p:nvSpPr>
            <p:cNvPr id="128" name="Rectangle 52">
              <a:extLst>
                <a:ext uri="{FF2B5EF4-FFF2-40B4-BE49-F238E27FC236}">
                  <a16:creationId xmlns:a16="http://schemas.microsoft.com/office/drawing/2014/main" id="{B3C192B8-36C0-4B5D-9D42-87B453E845DD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53598C-0B69-4126-B574-293F470CA0D2}"/>
                </a:ext>
              </a:extLst>
            </p:cNvPr>
            <p:cNvSpPr txBox="1"/>
            <p:nvPr/>
          </p:nvSpPr>
          <p:spPr>
            <a:xfrm>
              <a:off x="46854" y="2797967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버퍼 기간</a:t>
              </a:r>
            </a:p>
          </p:txBody>
        </p:sp>
      </p:grpSp>
      <p:grpSp>
        <p:nvGrpSpPr>
          <p:cNvPr id="130" name="Group 56">
            <a:extLst>
              <a:ext uri="{FF2B5EF4-FFF2-40B4-BE49-F238E27FC236}">
                <a16:creationId xmlns:a16="http://schemas.microsoft.com/office/drawing/2014/main" id="{4EDE4BE0-42E1-4BA0-9494-9C5B49428861}"/>
              </a:ext>
            </a:extLst>
          </p:cNvPr>
          <p:cNvGrpSpPr/>
          <p:nvPr/>
        </p:nvGrpSpPr>
        <p:grpSpPr>
          <a:xfrm>
            <a:off x="3818140" y="2338592"/>
            <a:ext cx="1512168" cy="922907"/>
            <a:chOff x="-7826" y="2503373"/>
            <a:chExt cx="1512168" cy="922907"/>
          </a:xfrm>
        </p:grpSpPr>
        <p:sp>
          <p:nvSpPr>
            <p:cNvPr id="131" name="Rectangle 57">
              <a:extLst>
                <a:ext uri="{FF2B5EF4-FFF2-40B4-BE49-F238E27FC236}">
                  <a16:creationId xmlns:a16="http://schemas.microsoft.com/office/drawing/2014/main" id="{79495373-F0A6-49DB-8014-7EDC35909B49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19E3BD5-A44C-4239-B1B9-A7A2D1D6F6F7}"/>
                </a:ext>
              </a:extLst>
            </p:cNvPr>
            <p:cNvSpPr txBox="1"/>
            <p:nvPr/>
          </p:nvSpPr>
          <p:spPr>
            <a:xfrm>
              <a:off x="46855" y="2551349"/>
              <a:ext cx="14028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회의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세부 기능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개선사항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133" name="Group 61">
            <a:extLst>
              <a:ext uri="{FF2B5EF4-FFF2-40B4-BE49-F238E27FC236}">
                <a16:creationId xmlns:a16="http://schemas.microsoft.com/office/drawing/2014/main" id="{7F76FDE2-C428-4380-B00D-4EC2FEFE0EC8}"/>
              </a:ext>
            </a:extLst>
          </p:cNvPr>
          <p:cNvGrpSpPr/>
          <p:nvPr/>
        </p:nvGrpSpPr>
        <p:grpSpPr>
          <a:xfrm>
            <a:off x="539552" y="2338592"/>
            <a:ext cx="1512168" cy="922907"/>
            <a:chOff x="-7826" y="2503373"/>
            <a:chExt cx="1512168" cy="922907"/>
          </a:xfrm>
        </p:grpSpPr>
        <p:sp>
          <p:nvSpPr>
            <p:cNvPr id="134" name="Rectangle 62">
              <a:extLst>
                <a:ext uri="{FF2B5EF4-FFF2-40B4-BE49-F238E27FC236}">
                  <a16:creationId xmlns:a16="http://schemas.microsoft.com/office/drawing/2014/main" id="{3D272607-A312-4EA4-B9FE-9219C67D3ACB}"/>
                </a:ext>
              </a:extLst>
            </p:cNvPr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720E1B3-A124-4C2C-9471-28BB35D26A53}"/>
                </a:ext>
              </a:extLst>
            </p:cNvPr>
            <p:cNvSpPr txBox="1"/>
            <p:nvPr/>
          </p:nvSpPr>
          <p:spPr>
            <a:xfrm>
              <a:off x="23622" y="2702550"/>
              <a:ext cx="1402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CRUD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기능 구현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EF1526C6-1E3A-46A1-B4D2-8AFA90B0FE58}"/>
              </a:ext>
            </a:extLst>
          </p:cNvPr>
          <p:cNvSpPr txBox="1"/>
          <p:nvPr/>
        </p:nvSpPr>
        <p:spPr>
          <a:xfrm>
            <a:off x="621345" y="4206272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2/19 ~ 2/23</a:t>
            </a:r>
            <a:endParaRPr lang="ko-KR" altLang="en-US" sz="18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F601209-F833-46DB-AA7B-F0E1A5659778}"/>
              </a:ext>
            </a:extLst>
          </p:cNvPr>
          <p:cNvSpPr txBox="1"/>
          <p:nvPr/>
        </p:nvSpPr>
        <p:spPr>
          <a:xfrm>
            <a:off x="7220161" y="42501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3/18 ~ 3/22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AutoShape 92">
            <a:extLst>
              <a:ext uri="{FF2B5EF4-FFF2-40B4-BE49-F238E27FC236}">
                <a16:creationId xmlns:a16="http://schemas.microsoft.com/office/drawing/2014/main" id="{10B2FE4E-7B0F-4B41-A877-C73C2C928BF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7520291" y="1432135"/>
            <a:ext cx="648000" cy="648000"/>
          </a:xfrm>
          <a:prstGeom prst="ellipse">
            <a:avLst/>
          </a:prstGeom>
          <a:solidFill>
            <a:srgbClr val="3F3F3F"/>
          </a:solidFill>
          <a:ln w="25400">
            <a:solidFill>
              <a:srgbClr val="3F3F3F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AEED54E-AF93-4826-8EF0-D1A1CD3A0C66}"/>
              </a:ext>
            </a:extLst>
          </p:cNvPr>
          <p:cNvSpPr txBox="1"/>
          <p:nvPr/>
        </p:nvSpPr>
        <p:spPr>
          <a:xfrm>
            <a:off x="4016933" y="423788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3/4 ~ 3/8</a:t>
            </a:r>
            <a:endParaRPr lang="ko-KR" altLang="en-US" sz="18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8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FE806-5F39-45ED-ABED-7A4E7B6A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392"/>
            <a:ext cx="9144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5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개발 시 사용한 환경 및 협업 툴</a:t>
            </a:r>
          </a:p>
        </p:txBody>
      </p:sp>
      <p:pic>
        <p:nvPicPr>
          <p:cNvPr id="2050" name="Picture 2" descr="Visual Studio Code">
            <a:extLst>
              <a:ext uri="{FF2B5EF4-FFF2-40B4-BE49-F238E27FC236}">
                <a16:creationId xmlns:a16="http://schemas.microsoft.com/office/drawing/2014/main" id="{FD5C06FD-3CAD-48A0-A021-0BBB5A94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12447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stall Spring Tool Suite (STS) in Eclipse - Learning to Write code  for Beginners with Tutorials">
            <a:extLst>
              <a:ext uri="{FF2B5EF4-FFF2-40B4-BE49-F238E27FC236}">
                <a16:creationId xmlns:a16="http://schemas.microsoft.com/office/drawing/2014/main" id="{493737C4-9203-44AA-9CBB-8E458BF4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23" y="1172784"/>
            <a:ext cx="1981192" cy="1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Framework와 Spring Boot의 차이">
            <a:extLst>
              <a:ext uri="{FF2B5EF4-FFF2-40B4-BE49-F238E27FC236}">
                <a16:creationId xmlns:a16="http://schemas.microsoft.com/office/drawing/2014/main" id="{AE063918-8426-4CF5-B374-6AA18BFA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2717162"/>
            <a:ext cx="1774303" cy="6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ML과 CSS">
            <a:extLst>
              <a:ext uri="{FF2B5EF4-FFF2-40B4-BE49-F238E27FC236}">
                <a16:creationId xmlns:a16="http://schemas.microsoft.com/office/drawing/2014/main" id="{B674ABD0-30EB-469F-BCA7-5ACAE7F7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30" y="1107946"/>
            <a:ext cx="1981192" cy="1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dle 멀티모듈 - 의존성을 관리하는 두 가지 방법">
            <a:extLst>
              <a:ext uri="{FF2B5EF4-FFF2-40B4-BE49-F238E27FC236}">
                <a16:creationId xmlns:a16="http://schemas.microsoft.com/office/drawing/2014/main" id="{5F5C2449-BCFB-4A84-A851-AB24BAC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67" y="2535200"/>
            <a:ext cx="1004773" cy="10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hat is GitHub? — Pythia Foundations">
            <a:extLst>
              <a:ext uri="{FF2B5EF4-FFF2-40B4-BE49-F238E27FC236}">
                <a16:creationId xmlns:a16="http://schemas.microsoft.com/office/drawing/2014/main" id="{DEA0FB9C-055F-4CD7-A9CE-25910076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56" y="3909788"/>
            <a:ext cx="1400868" cy="7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ySQL 리뷰">
            <a:extLst>
              <a:ext uri="{FF2B5EF4-FFF2-40B4-BE49-F238E27FC236}">
                <a16:creationId xmlns:a16="http://schemas.microsoft.com/office/drawing/2014/main" id="{035B8DE3-C16D-49DD-9936-7217B6AE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47" y="2675907"/>
            <a:ext cx="970541" cy="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F6B3E59-6132-4A85-8BDF-54FCB296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46" y="3125492"/>
            <a:ext cx="833069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Docs' new update just made working on it so much easier -  BusinessToday">
            <a:extLst>
              <a:ext uri="{FF2B5EF4-FFF2-40B4-BE49-F238E27FC236}">
                <a16:creationId xmlns:a16="http://schemas.microsoft.com/office/drawing/2014/main" id="{2087CF70-3D22-40A2-B903-B7C0A1EE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18" y="3986770"/>
            <a:ext cx="1487623" cy="8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PA란 무엇일까? - (JPA의 개념, 사용 이유)">
            <a:extLst>
              <a:ext uri="{FF2B5EF4-FFF2-40B4-BE49-F238E27FC236}">
                <a16:creationId xmlns:a16="http://schemas.microsoft.com/office/drawing/2014/main" id="{D288B700-68C1-4797-9D6A-139A0CF3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3" y="3646448"/>
            <a:ext cx="1759195" cy="9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Java - 나무위키">
            <a:extLst>
              <a:ext uri="{FF2B5EF4-FFF2-40B4-BE49-F238E27FC236}">
                <a16:creationId xmlns:a16="http://schemas.microsoft.com/office/drawing/2014/main" id="{2AED1810-DA19-455B-B0AA-E5550E77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3" y="1390860"/>
            <a:ext cx="837357" cy="156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6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Progress - Data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7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1779" y="267494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데이터 수집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-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다양화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1C69E0B8-5BC5-0DC6-C5E2-EA4816CEBE2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8087" r="8087"/>
          <a:stretch/>
        </p:blipFill>
        <p:spPr>
          <a:xfrm>
            <a:off x="0" y="1"/>
            <a:ext cx="6156176" cy="51435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8177F6-C4B2-2AAF-BCD6-07CBA0F35936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r="3519"/>
          <a:stretch>
            <a:fillRect/>
          </a:stretch>
        </p:blipFill>
        <p:spPr bwMode="auto">
          <a:xfrm>
            <a:off x="6300192" y="1916133"/>
            <a:ext cx="1404938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2F01D1-83A5-FB0F-07C0-894D2AA3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41" y="3510344"/>
            <a:ext cx="997742" cy="9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대체 텍스트 노출">
            <a:extLst>
              <a:ext uri="{FF2B5EF4-FFF2-40B4-BE49-F238E27FC236}">
                <a16:creationId xmlns:a16="http://schemas.microsoft.com/office/drawing/2014/main" id="{C1F2190D-EDF6-C713-ED71-DACE4425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29" y="3485856"/>
            <a:ext cx="1229122" cy="122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E5F22A-0141-53C9-91CE-14C2A58F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62" y="2246465"/>
            <a:ext cx="1239391" cy="12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479704" y="245928"/>
            <a:ext cx="2664296" cy="151200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등등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F96933-1E88-BDF7-5196-8D261CF1ED9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23528" y="231322"/>
            <a:ext cx="3059832" cy="3096344"/>
          </a:xfrm>
        </p:spPr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3F1EBC3-56FD-D291-28C7-544F4DCC888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521974" y="245928"/>
            <a:ext cx="1405595" cy="1512000"/>
          </a:xfrm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F8B396B-3B80-4505-A656-C89BDD3EA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13313"/>
              </p:ext>
            </p:extLst>
          </p:nvPr>
        </p:nvGraphicFramePr>
        <p:xfrm>
          <a:off x="5093682" y="1524000"/>
          <a:ext cx="20574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7879565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3980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235762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162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회계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148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생산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664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영업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516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자재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58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구매 부서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1706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메인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5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16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결재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45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38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6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8C95220-1984-44DF-A546-61CDBA6DC6A7}"/>
              </a:ext>
            </a:extLst>
          </p:cNvPr>
          <p:cNvPicPr>
            <a:picLocks noGrp="1"/>
          </p:cNvPicPr>
          <p:nvPr>
            <p:ph type="pic" idx="12"/>
          </p:nvPr>
        </p:nvPicPr>
        <p:blipFill>
          <a:blip r:embed="rId3"/>
          <a:stretch>
            <a:fillRect/>
          </a:stretch>
        </p:blipFill>
        <p:spPr>
          <a:xfrm>
            <a:off x="0" y="819007"/>
            <a:ext cx="9144000" cy="4324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F87E11-5767-4667-98C9-8D78B908601F}"/>
              </a:ext>
            </a:extLst>
          </p:cNvPr>
          <p:cNvSpPr txBox="1"/>
          <p:nvPr/>
        </p:nvSpPr>
        <p:spPr>
          <a:xfrm>
            <a:off x="4427984" y="206769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 좀 깔끔하게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5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427984" cy="473576"/>
          </a:xfrm>
        </p:spPr>
        <p:txBody>
          <a:bodyPr/>
          <a:lstStyle/>
          <a:p>
            <a:r>
              <a:rPr lang="en-US" altLang="ko-KR" dirty="0"/>
              <a:t>Progress – ERD etc..</a:t>
            </a:r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11760" y="301402"/>
            <a:ext cx="6732240" cy="701030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797898" y="339502"/>
            <a:ext cx="634610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Index</a:t>
            </a:r>
          </a:p>
        </p:txBody>
      </p:sp>
      <p:sp>
        <p:nvSpPr>
          <p:cNvPr id="5" name="Oval 4"/>
          <p:cNvSpPr/>
          <p:nvPr/>
        </p:nvSpPr>
        <p:spPr>
          <a:xfrm>
            <a:off x="3131840" y="13863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9778" y="227758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27717" y="3168825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75656" y="4060065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5936" y="1419622"/>
            <a:ext cx="4608512" cy="573778"/>
            <a:chOff x="803640" y="3375416"/>
            <a:chExt cx="2059657" cy="57377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초기 설정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및 업무 분담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75416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Direction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43131" y="2298280"/>
            <a:ext cx="4608512" cy="586359"/>
            <a:chOff x="803640" y="3362835"/>
            <a:chExt cx="2059657" cy="586359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전체 일정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Timeline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0325" y="3189519"/>
            <a:ext cx="4608512" cy="586359"/>
            <a:chOff x="803640" y="3362835"/>
            <a:chExt cx="2059657" cy="586359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진행 상황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Progress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37519" y="4080758"/>
            <a:ext cx="4608512" cy="586359"/>
            <a:chOff x="803640" y="3362835"/>
            <a:chExt cx="2059657" cy="586359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7219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Q&amp;A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31839" y="1515555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79776" y="2406793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7713" y="3298031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5650" y="4189269"/>
            <a:ext cx="720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06793C00-75A4-8ED2-A595-A3FD8EBC9E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xfrm>
            <a:off x="2684463" y="0"/>
            <a:ext cx="6459537" cy="5143500"/>
          </a:xfr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B4107-055B-F407-C956-888E0451F71C}"/>
              </a:ext>
            </a:extLst>
          </p:cNvPr>
          <p:cNvSpPr txBox="1"/>
          <p:nvPr/>
        </p:nvSpPr>
        <p:spPr>
          <a:xfrm>
            <a:off x="488508" y="1419622"/>
            <a:ext cx="1696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전체부서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인사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영업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판매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재고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생산 등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외래키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(FK)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72350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79105B0B-EEA2-4696-B685-8E2D13B389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56510" y="-1"/>
            <a:ext cx="6587490" cy="5143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Flow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D411E-603C-4905-3955-2B099D646C71}"/>
              </a:ext>
            </a:extLst>
          </p:cNvPr>
          <p:cNvSpPr txBox="1"/>
          <p:nvPr/>
        </p:nvSpPr>
        <p:spPr>
          <a:xfrm>
            <a:off x="488508" y="1419622"/>
            <a:ext cx="1923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부서간 연결시스템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협업 중시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0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ERP</a:t>
            </a: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 화면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Bootstrap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적용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템플릿을 이용하여 </a:t>
            </a:r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CSS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작업시간 최소화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커스텀을 통해 차별성 부여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628E2-BB71-4AD1-942C-076EF0E6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33" y="0"/>
            <a:ext cx="6459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633" y="0"/>
            <a:ext cx="269536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-324305" y="176971"/>
            <a:ext cx="3025356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WBS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0282-AE8C-E04A-7225-2EA780A09FC9}"/>
              </a:ext>
            </a:extLst>
          </p:cNvPr>
          <p:cNvSpPr txBox="1"/>
          <p:nvPr/>
        </p:nvSpPr>
        <p:spPr>
          <a:xfrm>
            <a:off x="488508" y="1419622"/>
            <a:ext cx="2179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전체일정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- WBS</a:t>
            </a:r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로 관리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업무분담 및 프로젝트 진행상황 파악 용이</a:t>
            </a:r>
            <a:endParaRPr lang="en-US" altLang="ko-KR" sz="16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EEAF5C3-C50C-440C-9171-E2371348B861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684733" y="0"/>
            <a:ext cx="6451315" cy="3651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DC9C4-61D4-4EBF-BD75-741564DA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33" y="3651870"/>
            <a:ext cx="6459267" cy="14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67A1F5-A874-4F45-94EA-34189129679A}"/>
              </a:ext>
            </a:extLst>
          </p:cNvPr>
          <p:cNvSpPr txBox="1">
            <a:spLocks/>
          </p:cNvSpPr>
          <p:nvPr/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ko-KR" altLang="en-US" sz="3600" dirty="0">
                <a:latin typeface="+mj-lt"/>
              </a:rPr>
              <a:t>기능 소개 </a:t>
            </a:r>
          </a:p>
        </p:txBody>
      </p:sp>
    </p:spTree>
    <p:extLst>
      <p:ext uri="{BB962C8B-B14F-4D97-AF65-F5344CB8AC3E}">
        <p14:creationId xmlns:p14="http://schemas.microsoft.com/office/powerpoint/2010/main" val="215588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50C6E7-17B8-43FD-8725-CB48A6145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8F073-0239-48BD-9F58-C17F8AEC7F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ERP </a:t>
            </a:r>
            <a:r>
              <a:rPr lang="ko-KR" altLang="en-US" dirty="0" err="1"/>
              <a:t>육빔</a:t>
            </a:r>
            <a:r>
              <a:rPr lang="ko-KR" altLang="en-US" dirty="0"/>
              <a:t> 회의가 너무 잘 들려서 뭐 적을지 생각이 </a:t>
            </a:r>
            <a:r>
              <a:rPr lang="ko-KR" altLang="en-US" dirty="0" err="1"/>
              <a:t>안남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7DE57-E4C1-4133-9962-DD84817583D0}"/>
              </a:ext>
            </a:extLst>
          </p:cNvPr>
          <p:cNvSpPr txBox="1"/>
          <p:nvPr/>
        </p:nvSpPr>
        <p:spPr>
          <a:xfrm>
            <a:off x="251520" y="134087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공통사항 </a:t>
            </a:r>
            <a:r>
              <a:rPr lang="en-US" altLang="ko-KR" dirty="0"/>
              <a:t>: CRUD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6F70F-CB10-4091-9705-AA3CBAC5544A}"/>
              </a:ext>
            </a:extLst>
          </p:cNvPr>
          <p:cNvSpPr txBox="1"/>
          <p:nvPr/>
        </p:nvSpPr>
        <p:spPr>
          <a:xfrm>
            <a:off x="539552" y="208132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프로그램의 기본적인 기능인 </a:t>
            </a:r>
            <a:r>
              <a:rPr lang="en-US" altLang="ko-KR" dirty="0"/>
              <a:t>CRUD </a:t>
            </a:r>
            <a:r>
              <a:rPr lang="ko-KR" altLang="en-US" dirty="0"/>
              <a:t>구현에 중점을 두어 진행</a:t>
            </a:r>
          </a:p>
        </p:txBody>
      </p:sp>
    </p:spTree>
    <p:extLst>
      <p:ext uri="{BB962C8B-B14F-4D97-AF65-F5344CB8AC3E}">
        <p14:creationId xmlns:p14="http://schemas.microsoft.com/office/powerpoint/2010/main" val="245411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Q &amp; A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408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Thank you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Project Direction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 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164811"/>
            <a:chOff x="2227884" y="1330362"/>
            <a:chExt cx="2835932" cy="2164811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2479510"/>
              <a:ext cx="2835932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기존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BtoB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형태의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형식에서 벗어난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BtoC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형태의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를 만들어 회원관리에 집중된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를 기획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711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분석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5" name="Oval 4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552" y="1490541"/>
            <a:ext cx="2387277" cy="2257144"/>
            <a:chOff x="2227884" y="1330362"/>
            <a:chExt cx="2835932" cy="2257144"/>
          </a:xfrm>
        </p:grpSpPr>
        <p:sp>
          <p:nvSpPr>
            <p:cNvPr id="19" name="TextBox 18"/>
            <p:cNvSpPr txBox="1"/>
            <p:nvPr/>
          </p:nvSpPr>
          <p:spPr>
            <a:xfrm>
              <a:off x="2227884" y="2387177"/>
              <a:ext cx="283593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상품별 판매현황 눈으로 보여지게 하기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기존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의 기능들을 지킬 것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상신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팀별 권한 부여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2.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72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96136" y="3867894"/>
            <a:ext cx="3347864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JMERP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44605" y="2411375"/>
            <a:ext cx="999728" cy="994953"/>
            <a:chOff x="6127601" y="487152"/>
            <a:chExt cx="999728" cy="994953"/>
          </a:xfrm>
        </p:grpSpPr>
        <p:sp>
          <p:nvSpPr>
            <p:cNvPr id="6" name="Oval 5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7523" y="790582"/>
            <a:ext cx="488093" cy="485762"/>
            <a:chOff x="6127601" y="487152"/>
            <a:chExt cx="999728" cy="994953"/>
          </a:xfrm>
          <a:solidFill>
            <a:schemeClr val="bg1">
              <a:alpha val="70000"/>
            </a:schemeClr>
          </a:solidFill>
        </p:grpSpPr>
        <p:sp>
          <p:nvSpPr>
            <p:cNvPr id="10" name="Oval 9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9552" y="1491630"/>
            <a:ext cx="4468244" cy="630784"/>
            <a:chOff x="2227884" y="1330362"/>
            <a:chExt cx="2838313" cy="630784"/>
          </a:xfrm>
        </p:grpSpPr>
        <p:sp>
          <p:nvSpPr>
            <p:cNvPr id="14" name="TextBox 13"/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cs typeface="Arial" pitchFamily="34" charset="0"/>
                </a:rPr>
                <a:t>이카운트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 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벤치마킹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985BE6A9-876C-31B9-401A-D73B54DFD1D1}"/>
              </a:ext>
            </a:extLst>
          </p:cNvPr>
          <p:cNvGrpSpPr/>
          <p:nvPr/>
        </p:nvGrpSpPr>
        <p:grpSpPr>
          <a:xfrm>
            <a:off x="539552" y="2267472"/>
            <a:ext cx="4468244" cy="630784"/>
            <a:chOff x="2227884" y="1330362"/>
            <a:chExt cx="2838313" cy="630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217B29-9B8C-3409-32AB-54AAB3C527AA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물류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쿠팡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) +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자체 생산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(Private Brand)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기업 대상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C5DEB6-1233-7632-8E3F-6C9A3AF95E15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ERP</a:t>
              </a:r>
              <a:r>
                <a:rPr lang="ko-KR" altLang="en-US" sz="1200" b="1" dirty="0">
                  <a:solidFill>
                    <a:schemeClr val="accent1"/>
                  </a:solidFill>
                  <a:cs typeface="Arial" pitchFamily="34" charset="0"/>
                </a:rPr>
                <a:t> 고객층</a:t>
              </a:r>
            </a:p>
          </p:txBody>
        </p:sp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388BE8DB-2A6B-2E0D-DFFF-5A5A6D56D10E}"/>
              </a:ext>
            </a:extLst>
          </p:cNvPr>
          <p:cNvGrpSpPr/>
          <p:nvPr/>
        </p:nvGrpSpPr>
        <p:grpSpPr>
          <a:xfrm>
            <a:off x="536270" y="3090936"/>
            <a:ext cx="4468244" cy="630784"/>
            <a:chOff x="2227884" y="1330362"/>
            <a:chExt cx="2838313" cy="630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879944-698B-29F1-D9E9-DEEDF5BD7B28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닭가슴살 소시지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완자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스테이크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etc..)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DEA936-81C5-C02C-574D-BE9F0054488E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PB Item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46C169F6-A8A7-EAAF-E456-E14DF179AFE7}"/>
              </a:ext>
            </a:extLst>
          </p:cNvPr>
          <p:cNvGrpSpPr/>
          <p:nvPr/>
        </p:nvGrpSpPr>
        <p:grpSpPr>
          <a:xfrm>
            <a:off x="543300" y="3866778"/>
            <a:ext cx="4468244" cy="630784"/>
            <a:chOff x="2227884" y="1330362"/>
            <a:chExt cx="2838313" cy="6307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051887-5AEE-7BCD-D8CF-D5F92C6C1125}"/>
                </a:ext>
              </a:extLst>
            </p:cNvPr>
            <p:cNvSpPr txBox="1"/>
            <p:nvPr/>
          </p:nvSpPr>
          <p:spPr>
            <a:xfrm>
              <a:off x="2230265" y="1684147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B2B -&gt; B2C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중심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제작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EFD4E-EFCC-08B2-36B0-BC58C719AB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 err="1">
                  <a:solidFill>
                    <a:schemeClr val="accent1"/>
                  </a:solidFill>
                  <a:cs typeface="Arial" pitchFamily="34" charset="0"/>
                </a:rPr>
                <a:t>차별점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60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ERP</a:t>
            </a:r>
            <a:r>
              <a:rPr lang="ko-KR" altLang="en-US" dirty="0"/>
              <a:t>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기존의 </a:t>
            </a:r>
            <a:r>
              <a:rPr lang="en-US" altLang="ko-KR" dirty="0"/>
              <a:t>B2B </a:t>
            </a:r>
            <a:r>
              <a:rPr lang="ko-KR" altLang="en-US" dirty="0"/>
              <a:t>방식에서 </a:t>
            </a:r>
            <a:r>
              <a:rPr lang="en-US" altLang="ko-KR" dirty="0"/>
              <a:t>B2C </a:t>
            </a:r>
            <a:r>
              <a:rPr lang="ko-KR" altLang="en-US" dirty="0"/>
              <a:t>방식으로 개발하여 소비자 맞춤식의 환경 구성</a:t>
            </a:r>
            <a:endParaRPr lang="en-US" altLang="ko-KR" dirty="0"/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75656" y="1531954"/>
            <a:ext cx="2491084" cy="1089912"/>
            <a:chOff x="720000" y="1114639"/>
            <a:chExt cx="3059912" cy="366104"/>
          </a:xfrm>
        </p:grpSpPr>
        <p:sp>
          <p:nvSpPr>
            <p:cNvPr id="10" name="TextBox 9"/>
            <p:cNvSpPr txBox="1"/>
            <p:nvPr/>
          </p:nvSpPr>
          <p:spPr>
            <a:xfrm>
              <a:off x="720000" y="1325669"/>
              <a:ext cx="3059910" cy="15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거래처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자재 처리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기업 내 공정 관리 등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B2B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적인 성격이 강함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기존 방식</a:t>
              </a:r>
            </a:p>
          </p:txBody>
        </p:sp>
      </p:grpSp>
      <p:sp>
        <p:nvSpPr>
          <p:cNvPr id="4" name="Smiley Face 15">
            <a:extLst>
              <a:ext uri="{FF2B5EF4-FFF2-40B4-BE49-F238E27FC236}">
                <a16:creationId xmlns:a16="http://schemas.microsoft.com/office/drawing/2014/main" id="{5E8DE48A-AF97-43A7-88C4-3D3686F4CF6E}"/>
              </a:ext>
            </a:extLst>
          </p:cNvPr>
          <p:cNvSpPr/>
          <p:nvPr/>
        </p:nvSpPr>
        <p:spPr>
          <a:xfrm>
            <a:off x="611560" y="1578288"/>
            <a:ext cx="677266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9B31FB1-6AAF-7737-590C-16ACAD605AD5}"/>
              </a:ext>
            </a:extLst>
          </p:cNvPr>
          <p:cNvGrpSpPr/>
          <p:nvPr/>
        </p:nvGrpSpPr>
        <p:grpSpPr>
          <a:xfrm>
            <a:off x="6041625" y="1531955"/>
            <a:ext cx="2491084" cy="1274579"/>
            <a:chOff x="720000" y="1114639"/>
            <a:chExt cx="3059912" cy="42813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B21389-2126-CBBD-57CD-2ED3A4708941}"/>
                </a:ext>
              </a:extLst>
            </p:cNvPr>
            <p:cNvSpPr txBox="1"/>
            <p:nvPr/>
          </p:nvSpPr>
          <p:spPr>
            <a:xfrm>
              <a:off x="720000" y="1325669"/>
              <a:ext cx="3059910" cy="217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기본적인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시스템을 갖추면서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Customer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중심 제작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관리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 성향 분석 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4458F0-76AD-CEF7-121C-FC90FF897417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9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 방식</a:t>
              </a:r>
            </a:p>
          </p:txBody>
        </p:sp>
      </p:grpSp>
      <p:sp>
        <p:nvSpPr>
          <p:cNvPr id="42" name="Smiley Face 14">
            <a:extLst>
              <a:ext uri="{FF2B5EF4-FFF2-40B4-BE49-F238E27FC236}">
                <a16:creationId xmlns:a16="http://schemas.microsoft.com/office/drawing/2014/main" id="{5C4FE61D-E0C3-65D6-F684-4AF77EB9AF1E}"/>
              </a:ext>
            </a:extLst>
          </p:cNvPr>
          <p:cNvSpPr/>
          <p:nvPr/>
        </p:nvSpPr>
        <p:spPr>
          <a:xfrm>
            <a:off x="5177262" y="1578288"/>
            <a:ext cx="677267" cy="67829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40E9FA2B-D384-2203-B892-434EFE39B22C}"/>
              </a:ext>
            </a:extLst>
          </p:cNvPr>
          <p:cNvSpPr/>
          <p:nvPr/>
        </p:nvSpPr>
        <p:spPr>
          <a:xfrm>
            <a:off x="3110320" y="2939329"/>
            <a:ext cx="2909785" cy="67829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373940-C220-DC0D-9DC2-E3E0BDB88347}"/>
              </a:ext>
            </a:extLst>
          </p:cNvPr>
          <p:cNvSpPr txBox="1"/>
          <p:nvPr/>
        </p:nvSpPr>
        <p:spPr>
          <a:xfrm>
            <a:off x="1526277" y="3798809"/>
            <a:ext cx="607787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성향 분석을 바탕으로 한 개인화 마케팅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PB</a:t>
            </a:r>
            <a:r>
              <a:rPr lang="ko-KR" altLang="en-US" dirty="0"/>
              <a:t>아이템 판매량을 바탕으로 한 상품 수요 예측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14198"/>
            <a:ext cx="4283968" cy="473576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7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업무 분담을 통해 기능 구현의 효율성 향상</a:t>
            </a:r>
            <a:endParaRPr lang="en-US" altLang="ko-K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5505"/>
              </p:ext>
            </p:extLst>
          </p:nvPr>
        </p:nvGraphicFramePr>
        <p:xfrm>
          <a:off x="860593" y="2197215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69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인사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사원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근태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급여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수당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김예은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C101038-7047-EED2-1B1F-FFB8C345D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71841"/>
              </p:ext>
            </p:extLst>
          </p:nvPr>
        </p:nvGraphicFramePr>
        <p:xfrm>
          <a:off x="3765197" y="2194402"/>
          <a:ext cx="1317063" cy="2341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01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구매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1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392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BOM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작업지시서</a:t>
                      </a:r>
                      <a:endParaRPr lang="en-JM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생산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입출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품질검사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4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7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문성빈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1ACF4EE4-B5B1-0E63-7261-05D1D56BF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481266"/>
              </p:ext>
            </p:extLst>
          </p:nvPr>
        </p:nvGraphicFramePr>
        <p:xfrm>
          <a:off x="5217364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영업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판매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회원관리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셀러관리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판매내역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PB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관리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서준하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47E364BA-8218-2626-3C51-CA616275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15823"/>
              </p:ext>
            </p:extLst>
          </p:nvPr>
        </p:nvGraphicFramePr>
        <p:xfrm>
          <a:off x="6669531" y="2194401"/>
          <a:ext cx="1317063" cy="2310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재고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거래처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품목등록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단가관리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WMS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7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천준호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0C7AF8E2-B8C9-0AB2-0BD9-761DD29CD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97931"/>
              </p:ext>
            </p:extLst>
          </p:nvPr>
        </p:nvGraphicFramePr>
        <p:xfrm>
          <a:off x="2312760" y="2198884"/>
          <a:ext cx="1317063" cy="2322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2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회계</a:t>
                      </a:r>
                      <a:endParaRPr lang="en-JM" altLang="ko-KR" sz="2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14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69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5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전표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세금계산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채무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원천징수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64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83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이동규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Oval 7">
            <a:extLst>
              <a:ext uri="{FF2B5EF4-FFF2-40B4-BE49-F238E27FC236}">
                <a16:creationId xmlns:a16="http://schemas.microsoft.com/office/drawing/2014/main" id="{3FC632C5-0EAB-76FD-FD9C-F948F9562FAB}"/>
              </a:ext>
            </a:extLst>
          </p:cNvPr>
          <p:cNvSpPr/>
          <p:nvPr/>
        </p:nvSpPr>
        <p:spPr>
          <a:xfrm>
            <a:off x="395536" y="1143102"/>
            <a:ext cx="720080" cy="764872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/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40A6578D-B867-1895-3FEE-E5237B0F85C7}"/>
              </a:ext>
            </a:extLst>
          </p:cNvPr>
          <p:cNvSpPr/>
          <p:nvPr/>
        </p:nvSpPr>
        <p:spPr>
          <a:xfrm>
            <a:off x="867537" y="1843141"/>
            <a:ext cx="714401" cy="172157"/>
          </a:xfrm>
          <a:prstGeom prst="rightArrow">
            <a:avLst>
              <a:gd name="adj1" fmla="val 51543"/>
              <a:gd name="adj2" fmla="val 655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05DEB-D45D-5F6D-E0F5-84ABAA2955E8}"/>
              </a:ext>
            </a:extLst>
          </p:cNvPr>
          <p:cNvSpPr txBox="1"/>
          <p:nvPr/>
        </p:nvSpPr>
        <p:spPr>
          <a:xfrm>
            <a:off x="434689" y="13870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프런트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0896491-E2C3-6842-DFCE-62963F55EB71}"/>
              </a:ext>
            </a:extLst>
          </p:cNvPr>
          <p:cNvSpPr/>
          <p:nvPr/>
        </p:nvSpPr>
        <p:spPr>
          <a:xfrm>
            <a:off x="1768946" y="1387038"/>
            <a:ext cx="1146870" cy="6282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박주성</a:t>
            </a:r>
          </a:p>
        </p:txBody>
      </p:sp>
    </p:spTree>
    <p:extLst>
      <p:ext uri="{BB962C8B-B14F-4D97-AF65-F5344CB8AC3E}">
        <p14:creationId xmlns:p14="http://schemas.microsoft.com/office/powerpoint/2010/main" val="6184691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483</Words>
  <Application>Microsoft Office PowerPoint</Application>
  <PresentationFormat>화면 슬라이드 쇼(16:9)</PresentationFormat>
  <Paragraphs>167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Aptos Display</vt:lpstr>
      <vt:lpstr>맑은 고딕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f19</cp:lastModifiedBy>
  <cp:revision>131</cp:revision>
  <dcterms:created xsi:type="dcterms:W3CDTF">2016-12-05T23:26:54Z</dcterms:created>
  <dcterms:modified xsi:type="dcterms:W3CDTF">2024-03-13T01:21:00Z</dcterms:modified>
</cp:coreProperties>
</file>